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9" r:id="rId7"/>
    <p:sldId id="27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56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" t="2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902073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陕西省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COVID-19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疫情期间的消化内镜诊疗工作指导建议</a:t>
            </a:r>
            <a:endParaRPr lang="zh-CN" altLang="en-US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196680"/>
            <a:ext cx="6400800" cy="247268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陕西省消化病诊疗质量控制中心</a:t>
            </a:r>
            <a:endParaRPr lang="en-US" altLang="zh-CN" sz="2600" b="1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西安交通大学第二附属医院消化内科</a:t>
            </a:r>
            <a:endParaRPr lang="en-US" altLang="zh-CN" sz="2600" b="1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赵刚 整理    王进海 审校</a:t>
            </a:r>
            <a:endParaRPr lang="en-US" altLang="zh-CN" sz="2600" b="1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2020</a:t>
            </a: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26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日</a:t>
            </a:r>
            <a:endParaRPr lang="zh-CN" altLang="en-US" sz="26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43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19672" y="1488051"/>
            <a:ext cx="7128792" cy="172819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医护人员：落实测体温等健康登记制度，严格按照“七步洗手法”正确洗手，强调戴手套不能替代洗手。不同诊疗区域内医护人员防护要求如下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244827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相关人员防护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1700808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56978"/>
            <a:ext cx="8907074" cy="3464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91680" y="1700808"/>
            <a:ext cx="6912768" cy="4464496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病患及其陪护人员：严格控制陪护人员数量，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患者及陪护人员均应佩戴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口罩；严格控制单位时间内候诊区域内人员数量，保持候诊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区内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人员间距在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1.5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米以上。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内镜清洗消毒人员：部分内镜中心的内镜清洗消毒任务并非护士承担，需重点加强对此部分人员的防护培训及职业保护，建议疫情期间应由内镜洗消经验丰富的护士承担该项工作。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244827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相关人员防护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1982306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7" name="勾2 1027"/>
          <p:cNvSpPr>
            <a:spLocks/>
          </p:cNvSpPr>
          <p:nvPr/>
        </p:nvSpPr>
        <p:spPr bwMode="auto">
          <a:xfrm>
            <a:off x="899592" y="4005064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347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91680" y="1412776"/>
            <a:ext cx="7200800" cy="532859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诊疗区域：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内镜主机、操作台、监护仪、电外科工作站等应以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75%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医用酒精、消毒湿巾及含氯消毒剂擦拭消毒（氯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剂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消毒需在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分钟后以清水擦拭）。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地面：含氯消毒剂、二氧化氯等消毒，作用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分钟后擦拭干净。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室内空气：动态空气消毒设备、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3%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过氧化氢、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5000 mg/L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过氧乙酸或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500 mg/L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二氧化氯、紫外线消毒等。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4176464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内镜及诊疗区域清洗消毒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27584" y="2342346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7" name="勾2 1027"/>
          <p:cNvSpPr>
            <a:spLocks/>
          </p:cNvSpPr>
          <p:nvPr/>
        </p:nvSpPr>
        <p:spPr bwMode="auto">
          <a:xfrm>
            <a:off x="827584" y="3854514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6" name="勾2 1027"/>
          <p:cNvSpPr>
            <a:spLocks/>
          </p:cNvSpPr>
          <p:nvPr/>
        </p:nvSpPr>
        <p:spPr bwMode="auto">
          <a:xfrm>
            <a:off x="827584" y="4934634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337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91680" y="1412776"/>
            <a:ext cx="7200800" cy="532859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内镜及可复用附件：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参照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软式内镜清洗消毒技术规范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严格进行内镜清洗消毒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。不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建议床旁预处理。按照</a:t>
            </a:r>
            <a:r>
              <a:rPr lang="zh-CN" altLang="en-US" sz="2600" b="1" i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先消毒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600" b="1" i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后清洗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600" b="1" i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再灭菌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的程序进行。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将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内镜及可复用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附件浸泡在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0.2~0.35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%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过氧乙酸或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有效氯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浓度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60±10mg/L 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酸化水中消毒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5 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分钟，建议使用注射器将各管道内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充满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消毒剂，确保内镜各个管道充分浸泡。再按规范进行清洗及灭菌。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       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优先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选择过氧乙酸和含氯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制剂的灭菌剂。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4176464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内镜及诊疗区域清洗消毒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27584" y="2060848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7" name="勾2 1027"/>
          <p:cNvSpPr>
            <a:spLocks/>
          </p:cNvSpPr>
          <p:nvPr/>
        </p:nvSpPr>
        <p:spPr bwMode="auto">
          <a:xfrm>
            <a:off x="827584" y="363849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6" name="勾2 1027"/>
          <p:cNvSpPr>
            <a:spLocks/>
          </p:cNvSpPr>
          <p:nvPr/>
        </p:nvSpPr>
        <p:spPr bwMode="auto">
          <a:xfrm>
            <a:off x="827584" y="615877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0886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15616" y="1628800"/>
            <a:ext cx="6984776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b="1" dirty="0" smtClean="0"/>
              <a:t>参考资料：</a:t>
            </a:r>
            <a:endParaRPr lang="en-US" altLang="zh-CN" sz="2600" b="1" dirty="0" smtClean="0"/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中华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</a:rPr>
              <a:t>医学会消化内镜学分会在新型冠状病毒感染防控期间对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消化内镜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</a:rPr>
              <a:t>诊疗工作的指导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意见；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中华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</a:rPr>
              <a:t>医学会消化内镜学分会在新型冠状病毒肺炎疫情形势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下消化内镜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</a:rPr>
              <a:t>中心清洗消毒建议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方案。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30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020332"/>
            <a:ext cx="5328592" cy="49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29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35696" y="2204864"/>
            <a:ext cx="5616624" cy="3816424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一、我省疫情现状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二、特殊时期消化内镜诊疗总体原则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三、具体防控举措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四、消化内镜诊疗工作流程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五、相关人员防护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六、内镜及操作间清洗消毒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491880" y="1196752"/>
            <a:ext cx="172819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目    录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505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47664" y="1628800"/>
            <a:ext cx="6912768" cy="4752528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截至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2020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日</a:t>
            </a:r>
            <a:r>
              <a:rPr lang="en-US" altLang="zh-CN" sz="2600" b="1" dirty="0"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时，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陕西已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连续</a:t>
            </a:r>
            <a:r>
              <a:rPr lang="en-US" altLang="zh-CN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14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天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无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新增新冠肺炎确诊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病例，累计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报告新冠肺炎确诊病例</a:t>
            </a:r>
            <a:r>
              <a:rPr lang="en-US" altLang="zh-CN" sz="2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245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例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222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例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治愈出院，</a:t>
            </a:r>
            <a:r>
              <a:rPr lang="en-US" altLang="zh-CN" sz="2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例死亡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）。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全省现有疑似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病例</a:t>
            </a:r>
            <a:r>
              <a:rPr lang="en-US" altLang="zh-CN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例。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全省疫情</a:t>
            </a:r>
            <a:r>
              <a:rPr lang="zh-CN" altLang="en-US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中</a:t>
            </a:r>
            <a:r>
              <a:rPr lang="zh-CN" altLang="en-US" sz="2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风险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地区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共</a:t>
            </a:r>
            <a:r>
              <a:rPr lang="en-US" altLang="zh-CN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7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个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，分别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是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西安市碑林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区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、灞桥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区、雁塔区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、高新区，汉中市洋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县，安康市汉滨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区和旬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阳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县。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其余区县均为</a:t>
            </a:r>
            <a:r>
              <a:rPr lang="zh-CN" altLang="en-US" sz="2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低风险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地区。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244827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我省疫情概况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198884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5" name="勾2 1027"/>
          <p:cNvSpPr>
            <a:spLocks/>
          </p:cNvSpPr>
          <p:nvPr/>
        </p:nvSpPr>
        <p:spPr bwMode="auto">
          <a:xfrm>
            <a:off x="899592" y="4077072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8278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47664" y="1700808"/>
            <a:ext cx="6912768" cy="460851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低风险地区患者填报筛查表，若有异常，应完善胸部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检查进行排除，之后可开展包括急诊内镜在内的相关诊疗工作，具体工作量可逐步增加，但以减少人员集中和聚集为原则；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疫情评估为中风险的地区，建议以急诊内镜工作为主，逐步开展普通内镜诊疗，每日内镜诊疗工作量不应超过疫前水平的四分之一（严格执行术前新冠筛查及分时预约制度，同时限制陪护人员数量）。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3744416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消化内镜诊疗总体原则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176788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5" name="勾2 1027"/>
          <p:cNvSpPr>
            <a:spLocks/>
          </p:cNvSpPr>
          <p:nvPr/>
        </p:nvSpPr>
        <p:spPr bwMode="auto">
          <a:xfrm>
            <a:off x="899592" y="3854514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9522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47664" y="1700808"/>
            <a:ext cx="6912768" cy="460851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中风险地区拟行急诊内镜及普通内镜诊疗的患者，除填报筛查表外，建议完善血常规和胸部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检查（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天之内为佳），若患者有发热咳嗽等症状，或胸部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>CT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有疑似病变，应进一步完善新冠病毒核酸检测，必要时请相关科室会诊。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我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省目前尚无对确诊新冠肺炎患者实施急诊胃镜的报道，结合当前疫情，暂不做特殊推荐。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3744416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消化内镜诊疗总体原则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2270338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5" name="勾2 1027"/>
          <p:cNvSpPr>
            <a:spLocks/>
          </p:cNvSpPr>
          <p:nvPr/>
        </p:nvSpPr>
        <p:spPr bwMode="auto">
          <a:xfrm>
            <a:off x="899592" y="486916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753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632848" cy="63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41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886057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47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47664" y="1844824"/>
            <a:ext cx="6912768" cy="4608512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充分利用网络医疗平台，通过线</a:t>
            </a: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上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诊疗解决部分普通患者就诊需求，同时做好宣教工作。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加强与本医疗机构内其他兄弟科室的沟通、协调工作，对于院内其他科室需要进行急诊内镜诊疗的患者，原则上亦应完善新冠筛查工作。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内镜中心（或内镜室）应设立专门的急诊内镜操作间，每一例操作后，均需要对操作间进行清洗消毒。</a:t>
            </a:r>
            <a: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2600" b="1" dirty="0" smtClean="0">
                <a:latin typeface="微软雅黑" pitchFamily="34" charset="-122"/>
                <a:ea typeface="微软雅黑" pitchFamily="34" charset="-122"/>
              </a:rPr>
            </a:br>
            <a:r>
              <a:rPr lang="zh-CN" altLang="en-US" sz="2600" b="1" dirty="0">
                <a:latin typeface="微软雅黑" pitchFamily="34" charset="-122"/>
                <a:ea typeface="微软雅黑" pitchFamily="34" charset="-122"/>
              </a:rPr>
              <a:t>内镜中心（或内镜室）</a:t>
            </a:r>
            <a:r>
              <a:rPr lang="zh-CN" altLang="en-US" sz="2600" b="1" dirty="0" smtClean="0">
                <a:latin typeface="微软雅黑" pitchFamily="34" charset="-122"/>
                <a:ea typeface="微软雅黑" pitchFamily="34" charset="-122"/>
              </a:rPr>
              <a:t>应有相关应急预案。</a:t>
            </a:r>
            <a:endParaRPr lang="zh-CN" altLang="en-US" sz="2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244827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具体防控措施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勾2 1027"/>
          <p:cNvSpPr>
            <a:spLocks/>
          </p:cNvSpPr>
          <p:nvPr/>
        </p:nvSpPr>
        <p:spPr bwMode="auto">
          <a:xfrm>
            <a:off x="899592" y="1916832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5" name="勾2 1027"/>
          <p:cNvSpPr>
            <a:spLocks/>
          </p:cNvSpPr>
          <p:nvPr/>
        </p:nvSpPr>
        <p:spPr bwMode="auto">
          <a:xfrm>
            <a:off x="899592" y="4509120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6" name="勾2 1027"/>
          <p:cNvSpPr>
            <a:spLocks/>
          </p:cNvSpPr>
          <p:nvPr/>
        </p:nvSpPr>
        <p:spPr bwMode="auto">
          <a:xfrm>
            <a:off x="899592" y="2924944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  <p:sp>
        <p:nvSpPr>
          <p:cNvPr id="7" name="勾2 1027"/>
          <p:cNvSpPr>
            <a:spLocks/>
          </p:cNvSpPr>
          <p:nvPr/>
        </p:nvSpPr>
        <p:spPr bwMode="auto">
          <a:xfrm>
            <a:off x="899592" y="6021288"/>
            <a:ext cx="432048" cy="438582"/>
          </a:xfrm>
          <a:custGeom>
            <a:avLst/>
            <a:gdLst>
              <a:gd name="T0" fmla="*/ 2147483647 w 1360"/>
              <a:gd name="T1" fmla="*/ 2147483647 h 1360"/>
              <a:gd name="T2" fmla="*/ 2147483647 w 1360"/>
              <a:gd name="T3" fmla="*/ 2147483647 h 1360"/>
              <a:gd name="T4" fmla="*/ 2147483647 w 1360"/>
              <a:gd name="T5" fmla="*/ 2147483647 h 1360"/>
              <a:gd name="T6" fmla="*/ 2147483647 w 1360"/>
              <a:gd name="T7" fmla="*/ 2147483647 h 1360"/>
              <a:gd name="T8" fmla="*/ 2147483647 w 1360"/>
              <a:gd name="T9" fmla="*/ 2147483647 h 1360"/>
              <a:gd name="T10" fmla="*/ 2147483647 w 1360"/>
              <a:gd name="T11" fmla="*/ 2147483647 h 1360"/>
              <a:gd name="T12" fmla="*/ 2147483647 w 1360"/>
              <a:gd name="T13" fmla="*/ 2147483647 h 1360"/>
              <a:gd name="T14" fmla="*/ 2147483647 w 1360"/>
              <a:gd name="T15" fmla="*/ 2147483647 h 1360"/>
              <a:gd name="T16" fmla="*/ 2147483647 w 1360"/>
              <a:gd name="T17" fmla="*/ 2147483647 h 1360"/>
              <a:gd name="T18" fmla="*/ 2147483647 w 1360"/>
              <a:gd name="T19" fmla="*/ 2147483647 h 1360"/>
              <a:gd name="T20" fmla="*/ 2147483647 w 1360"/>
              <a:gd name="T21" fmla="*/ 2147483647 h 1360"/>
              <a:gd name="T22" fmla="*/ 2147483647 w 1360"/>
              <a:gd name="T23" fmla="*/ 2147483647 h 1360"/>
              <a:gd name="T24" fmla="*/ 2147483647 w 1360"/>
              <a:gd name="T25" fmla="*/ 2147483647 h 1360"/>
              <a:gd name="T26" fmla="*/ 2147483647 w 1360"/>
              <a:gd name="T27" fmla="*/ 2147483647 h 1360"/>
              <a:gd name="T28" fmla="*/ 2147483647 w 1360"/>
              <a:gd name="T29" fmla="*/ 2147483647 h 1360"/>
              <a:gd name="T30" fmla="*/ 2147483647 w 1360"/>
              <a:gd name="T31" fmla="*/ 2147483647 h 1360"/>
              <a:gd name="T32" fmla="*/ 2147483647 w 1360"/>
              <a:gd name="T33" fmla="*/ 2147483647 h 1360"/>
              <a:gd name="T34" fmla="*/ 2147483647 w 1360"/>
              <a:gd name="T35" fmla="*/ 2147483647 h 1360"/>
              <a:gd name="T36" fmla="*/ 2147483647 w 1360"/>
              <a:gd name="T37" fmla="*/ 2147483647 h 1360"/>
              <a:gd name="T38" fmla="*/ 2147483647 w 1360"/>
              <a:gd name="T39" fmla="*/ 2147483647 h 1360"/>
              <a:gd name="T40" fmla="*/ 2147483647 w 1360"/>
              <a:gd name="T41" fmla="*/ 2147483647 h 1360"/>
              <a:gd name="T42" fmla="*/ 2147483647 w 1360"/>
              <a:gd name="T43" fmla="*/ 2147483647 h 1360"/>
              <a:gd name="T44" fmla="*/ 2147483647 w 1360"/>
              <a:gd name="T45" fmla="*/ 2147483647 h 1360"/>
              <a:gd name="T46" fmla="*/ 2147483647 w 1360"/>
              <a:gd name="T47" fmla="*/ 2147483647 h 1360"/>
              <a:gd name="T48" fmla="*/ 2147483647 w 1360"/>
              <a:gd name="T49" fmla="*/ 2147483647 h 1360"/>
              <a:gd name="T50" fmla="*/ 2147483647 w 1360"/>
              <a:gd name="T51" fmla="*/ 2147483647 h 1360"/>
              <a:gd name="T52" fmla="*/ 2147483647 w 1360"/>
              <a:gd name="T53" fmla="*/ 2147483647 h 1360"/>
              <a:gd name="T54" fmla="*/ 2147483647 w 1360"/>
              <a:gd name="T55" fmla="*/ 2147483647 h 1360"/>
              <a:gd name="T56" fmla="*/ 2147483647 w 1360"/>
              <a:gd name="T57" fmla="*/ 2147483647 h 1360"/>
              <a:gd name="T58" fmla="*/ 2147483647 w 1360"/>
              <a:gd name="T59" fmla="*/ 2147483647 h 1360"/>
              <a:gd name="T60" fmla="*/ 2147483647 w 1360"/>
              <a:gd name="T61" fmla="*/ 2147483647 h 1360"/>
              <a:gd name="T62" fmla="*/ 2147483647 w 1360"/>
              <a:gd name="T63" fmla="*/ 0 h 1360"/>
              <a:gd name="T64" fmla="*/ 2147483647 w 1360"/>
              <a:gd name="T65" fmla="*/ 2147483647 h 1360"/>
              <a:gd name="T66" fmla="*/ 2147483647 w 1360"/>
              <a:gd name="T67" fmla="*/ 2147483647 h 1360"/>
              <a:gd name="T68" fmla="*/ 0 w 1360"/>
              <a:gd name="T69" fmla="*/ 2147483647 h 1360"/>
              <a:gd name="T70" fmla="*/ 2147483647 w 1360"/>
              <a:gd name="T71" fmla="*/ 2147483647 h 1360"/>
              <a:gd name="T72" fmla="*/ 2147483647 w 1360"/>
              <a:gd name="T73" fmla="*/ 0 h 136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60"/>
              <a:gd name="T112" fmla="*/ 0 h 1360"/>
              <a:gd name="T113" fmla="*/ 1360 w 1360"/>
              <a:gd name="T114" fmla="*/ 1360 h 136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60" h="1360">
                <a:moveTo>
                  <a:pt x="83" y="161"/>
                </a:moveTo>
                <a:lnTo>
                  <a:pt x="83" y="1274"/>
                </a:lnTo>
                <a:lnTo>
                  <a:pt x="1179" y="1274"/>
                </a:lnTo>
                <a:lnTo>
                  <a:pt x="1179" y="192"/>
                </a:lnTo>
                <a:lnTo>
                  <a:pt x="1081" y="286"/>
                </a:lnTo>
                <a:lnTo>
                  <a:pt x="991" y="387"/>
                </a:lnTo>
                <a:lnTo>
                  <a:pt x="903" y="493"/>
                </a:lnTo>
                <a:lnTo>
                  <a:pt x="822" y="604"/>
                </a:lnTo>
                <a:lnTo>
                  <a:pt x="784" y="660"/>
                </a:lnTo>
                <a:lnTo>
                  <a:pt x="747" y="715"/>
                </a:lnTo>
                <a:lnTo>
                  <a:pt x="715" y="771"/>
                </a:lnTo>
                <a:lnTo>
                  <a:pt x="684" y="825"/>
                </a:lnTo>
                <a:lnTo>
                  <a:pt x="657" y="880"/>
                </a:lnTo>
                <a:lnTo>
                  <a:pt x="632" y="932"/>
                </a:lnTo>
                <a:lnTo>
                  <a:pt x="609" y="986"/>
                </a:lnTo>
                <a:lnTo>
                  <a:pt x="590" y="1038"/>
                </a:lnTo>
                <a:lnTo>
                  <a:pt x="551" y="1063"/>
                </a:lnTo>
                <a:lnTo>
                  <a:pt x="507" y="1095"/>
                </a:lnTo>
                <a:lnTo>
                  <a:pt x="469" y="1128"/>
                </a:lnTo>
                <a:lnTo>
                  <a:pt x="463" y="1109"/>
                </a:lnTo>
                <a:lnTo>
                  <a:pt x="455" y="1086"/>
                </a:lnTo>
                <a:lnTo>
                  <a:pt x="446" y="1059"/>
                </a:lnTo>
                <a:lnTo>
                  <a:pt x="434" y="1026"/>
                </a:lnTo>
                <a:lnTo>
                  <a:pt x="415" y="978"/>
                </a:lnTo>
                <a:lnTo>
                  <a:pt x="400" y="938"/>
                </a:lnTo>
                <a:lnTo>
                  <a:pt x="384" y="903"/>
                </a:lnTo>
                <a:lnTo>
                  <a:pt x="371" y="871"/>
                </a:lnTo>
                <a:lnTo>
                  <a:pt x="355" y="842"/>
                </a:lnTo>
                <a:lnTo>
                  <a:pt x="344" y="815"/>
                </a:lnTo>
                <a:lnTo>
                  <a:pt x="330" y="790"/>
                </a:lnTo>
                <a:lnTo>
                  <a:pt x="319" y="771"/>
                </a:lnTo>
                <a:lnTo>
                  <a:pt x="307" y="754"/>
                </a:lnTo>
                <a:lnTo>
                  <a:pt x="284" y="725"/>
                </a:lnTo>
                <a:lnTo>
                  <a:pt x="261" y="704"/>
                </a:lnTo>
                <a:lnTo>
                  <a:pt x="236" y="691"/>
                </a:lnTo>
                <a:lnTo>
                  <a:pt x="211" y="685"/>
                </a:lnTo>
                <a:lnTo>
                  <a:pt x="229" y="669"/>
                </a:lnTo>
                <a:lnTo>
                  <a:pt x="246" y="656"/>
                </a:lnTo>
                <a:lnTo>
                  <a:pt x="261" y="645"/>
                </a:lnTo>
                <a:lnTo>
                  <a:pt x="277" y="637"/>
                </a:lnTo>
                <a:lnTo>
                  <a:pt x="292" y="629"/>
                </a:lnTo>
                <a:lnTo>
                  <a:pt x="305" y="623"/>
                </a:lnTo>
                <a:lnTo>
                  <a:pt x="321" y="621"/>
                </a:lnTo>
                <a:lnTo>
                  <a:pt x="332" y="620"/>
                </a:lnTo>
                <a:lnTo>
                  <a:pt x="352" y="623"/>
                </a:lnTo>
                <a:lnTo>
                  <a:pt x="369" y="633"/>
                </a:lnTo>
                <a:lnTo>
                  <a:pt x="388" y="648"/>
                </a:lnTo>
                <a:lnTo>
                  <a:pt x="407" y="669"/>
                </a:lnTo>
                <a:lnTo>
                  <a:pt x="426" y="696"/>
                </a:lnTo>
                <a:lnTo>
                  <a:pt x="446" y="729"/>
                </a:lnTo>
                <a:lnTo>
                  <a:pt x="467" y="769"/>
                </a:lnTo>
                <a:lnTo>
                  <a:pt x="488" y="813"/>
                </a:lnTo>
                <a:lnTo>
                  <a:pt x="519" y="882"/>
                </a:lnTo>
                <a:lnTo>
                  <a:pt x="576" y="783"/>
                </a:lnTo>
                <a:lnTo>
                  <a:pt x="640" y="685"/>
                </a:lnTo>
                <a:lnTo>
                  <a:pt x="707" y="591"/>
                </a:lnTo>
                <a:lnTo>
                  <a:pt x="778" y="501"/>
                </a:lnTo>
                <a:lnTo>
                  <a:pt x="855" y="410"/>
                </a:lnTo>
                <a:lnTo>
                  <a:pt x="935" y="324"/>
                </a:lnTo>
                <a:lnTo>
                  <a:pt x="1020" y="242"/>
                </a:lnTo>
                <a:lnTo>
                  <a:pt x="1110" y="161"/>
                </a:lnTo>
                <a:lnTo>
                  <a:pt x="83" y="161"/>
                </a:lnTo>
                <a:close/>
                <a:moveTo>
                  <a:pt x="1337" y="0"/>
                </a:moveTo>
                <a:lnTo>
                  <a:pt x="1360" y="46"/>
                </a:lnTo>
                <a:lnTo>
                  <a:pt x="1316" y="79"/>
                </a:lnTo>
                <a:lnTo>
                  <a:pt x="1264" y="119"/>
                </a:lnTo>
                <a:lnTo>
                  <a:pt x="1264" y="1360"/>
                </a:lnTo>
                <a:lnTo>
                  <a:pt x="0" y="1360"/>
                </a:lnTo>
                <a:lnTo>
                  <a:pt x="0" y="77"/>
                </a:lnTo>
                <a:lnTo>
                  <a:pt x="1222" y="77"/>
                </a:lnTo>
                <a:lnTo>
                  <a:pt x="1281" y="35"/>
                </a:lnTo>
                <a:lnTo>
                  <a:pt x="1337" y="0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090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496" y="836712"/>
            <a:ext cx="3672408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工作流程</a:t>
            </a:r>
            <a:r>
              <a:rPr lang="en-US" altLang="zh-CN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中风险地区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64" name="组合 63"/>
          <p:cNvGrpSpPr/>
          <p:nvPr/>
        </p:nvGrpSpPr>
        <p:grpSpPr>
          <a:xfrm>
            <a:off x="168639" y="692696"/>
            <a:ext cx="8795849" cy="6048672"/>
            <a:chOff x="107504" y="548680"/>
            <a:chExt cx="8795849" cy="6048672"/>
          </a:xfrm>
        </p:grpSpPr>
        <p:sp>
          <p:nvSpPr>
            <p:cNvPr id="9" name="圆角矩形 8"/>
            <p:cNvSpPr/>
            <p:nvPr/>
          </p:nvSpPr>
          <p:spPr>
            <a:xfrm>
              <a:off x="4067944" y="548680"/>
              <a:ext cx="1800200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接诊或者会诊患者评估病情</a:t>
              </a:r>
              <a:endParaRPr lang="zh-CN" altLang="en-US" sz="2000" b="1" dirty="0"/>
            </a:p>
          </p:txBody>
        </p:sp>
        <p:cxnSp>
          <p:nvCxnSpPr>
            <p:cNvPr id="11" name="直接箭头连接符 10"/>
            <p:cNvCxnSpPr/>
            <p:nvPr/>
          </p:nvCxnSpPr>
          <p:spPr>
            <a:xfrm>
              <a:off x="4925514" y="1221064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2123728" y="1628800"/>
              <a:ext cx="496855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/>
          </p:nvCxnSpPr>
          <p:spPr>
            <a:xfrm>
              <a:off x="7092280" y="1628800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/>
            <p:nvPr/>
          </p:nvCxnSpPr>
          <p:spPr>
            <a:xfrm>
              <a:off x="2123728" y="1628800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圆角矩形 17"/>
            <p:cNvSpPr/>
            <p:nvPr/>
          </p:nvSpPr>
          <p:spPr>
            <a:xfrm>
              <a:off x="1223628" y="2036536"/>
              <a:ext cx="1800200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急症患者确需急诊内镜</a:t>
              </a:r>
              <a:endParaRPr lang="zh-CN" altLang="en-US" sz="2000" b="1" dirty="0"/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6192180" y="2036536"/>
              <a:ext cx="1800200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非急症患者</a:t>
              </a:r>
              <a:endParaRPr lang="zh-CN" altLang="en-US" sz="2000" b="1" dirty="0"/>
            </a:p>
          </p:txBody>
        </p:sp>
        <p:cxnSp>
          <p:nvCxnSpPr>
            <p:cNvPr id="20" name="直接箭头连接符 19"/>
            <p:cNvCxnSpPr/>
            <p:nvPr/>
          </p:nvCxnSpPr>
          <p:spPr>
            <a:xfrm>
              <a:off x="7092280" y="2684608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>
              <a:off x="5580112" y="3092344"/>
              <a:ext cx="241226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>
              <a:off x="5580112" y="3092344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>
              <a:off x="7992380" y="3092344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圆角矩形 25"/>
            <p:cNvSpPr/>
            <p:nvPr/>
          </p:nvSpPr>
          <p:spPr>
            <a:xfrm>
              <a:off x="7103153" y="3500080"/>
              <a:ext cx="1800200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经充分告知后愿意择期诊疗</a:t>
              </a:r>
              <a:endParaRPr lang="zh-CN" altLang="en-US" sz="2000" b="1" dirty="0"/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4680012" y="3494960"/>
              <a:ext cx="2106234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经充分告知后仍强烈要求诊治</a:t>
              </a:r>
              <a:endParaRPr lang="zh-CN" altLang="en-US" sz="2000" b="1" dirty="0"/>
            </a:p>
          </p:txBody>
        </p:sp>
        <p:cxnSp>
          <p:nvCxnSpPr>
            <p:cNvPr id="28" name="直接箭头连接符 27"/>
            <p:cNvCxnSpPr/>
            <p:nvPr/>
          </p:nvCxnSpPr>
          <p:spPr>
            <a:xfrm>
              <a:off x="2135924" y="2684608"/>
              <a:ext cx="0" cy="810352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箭头连接符 28"/>
            <p:cNvCxnSpPr/>
            <p:nvPr/>
          </p:nvCxnSpPr>
          <p:spPr>
            <a:xfrm flipH="1">
              <a:off x="3491880" y="3824116"/>
              <a:ext cx="1152128" cy="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圆角矩形 31"/>
            <p:cNvSpPr/>
            <p:nvPr/>
          </p:nvSpPr>
          <p:spPr>
            <a:xfrm>
              <a:off x="107504" y="3494960"/>
              <a:ext cx="3384376" cy="6531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完善常规检查、胸部</a:t>
              </a:r>
              <a:r>
                <a:rPr lang="en-US" altLang="zh-CN" sz="2000" b="1" dirty="0" smtClean="0"/>
                <a:t>CT</a:t>
              </a:r>
              <a:r>
                <a:rPr lang="zh-CN" altLang="en-US" sz="2000" b="1" dirty="0" smtClean="0"/>
                <a:t>及可及情况下的新冠核酸检测</a:t>
              </a:r>
              <a:endParaRPr lang="zh-CN" altLang="en-US" sz="2000" b="1" dirty="0"/>
            </a:p>
          </p:txBody>
        </p:sp>
        <p:cxnSp>
          <p:nvCxnSpPr>
            <p:cNvPr id="43" name="直接箭头连接符 42"/>
            <p:cNvCxnSpPr/>
            <p:nvPr/>
          </p:nvCxnSpPr>
          <p:spPr>
            <a:xfrm>
              <a:off x="971600" y="4148152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圆角矩形 43"/>
            <p:cNvSpPr/>
            <p:nvPr/>
          </p:nvSpPr>
          <p:spPr>
            <a:xfrm>
              <a:off x="107504" y="4539864"/>
              <a:ext cx="1692188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高度疑似者进一步排查</a:t>
              </a:r>
              <a:endParaRPr lang="zh-CN" altLang="en-US" sz="2000" b="1" dirty="0"/>
            </a:p>
          </p:txBody>
        </p:sp>
        <p:cxnSp>
          <p:nvCxnSpPr>
            <p:cNvPr id="45" name="直接箭头连接符 44"/>
            <p:cNvCxnSpPr/>
            <p:nvPr/>
          </p:nvCxnSpPr>
          <p:spPr>
            <a:xfrm>
              <a:off x="3275856" y="4132128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圆角矩形 45"/>
            <p:cNvSpPr/>
            <p:nvPr/>
          </p:nvSpPr>
          <p:spPr>
            <a:xfrm>
              <a:off x="2447764" y="4555888"/>
              <a:ext cx="1692188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初步排除新冠肺炎</a:t>
              </a:r>
              <a:endParaRPr lang="zh-CN" altLang="en-US" sz="2000" b="1" dirty="0"/>
            </a:p>
          </p:txBody>
        </p:sp>
        <p:cxnSp>
          <p:nvCxnSpPr>
            <p:cNvPr id="47" name="直接箭头连接符 46"/>
            <p:cNvCxnSpPr/>
            <p:nvPr/>
          </p:nvCxnSpPr>
          <p:spPr>
            <a:xfrm>
              <a:off x="976172" y="5203960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圆角矩形 47"/>
            <p:cNvSpPr/>
            <p:nvPr/>
          </p:nvSpPr>
          <p:spPr>
            <a:xfrm>
              <a:off x="130078" y="5611696"/>
              <a:ext cx="1692188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检查后排除新冠肺炎</a:t>
              </a:r>
              <a:endParaRPr lang="zh-CN" altLang="en-US" sz="2000" b="1" dirty="0"/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2447764" y="5589240"/>
              <a:ext cx="1692188" cy="100811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填写筛查表及内镜诊疗知情同意书</a:t>
              </a:r>
              <a:endParaRPr lang="zh-CN" altLang="en-US" sz="2000" b="1" dirty="0"/>
            </a:p>
          </p:txBody>
        </p:sp>
        <p:cxnSp>
          <p:nvCxnSpPr>
            <p:cNvPr id="50" name="直接箭头连接符 49"/>
            <p:cNvCxnSpPr/>
            <p:nvPr/>
          </p:nvCxnSpPr>
          <p:spPr>
            <a:xfrm>
              <a:off x="3275856" y="5181504"/>
              <a:ext cx="0" cy="40773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箭头连接符 50"/>
            <p:cNvCxnSpPr>
              <a:endCxn id="49" idx="1"/>
            </p:cNvCxnSpPr>
            <p:nvPr/>
          </p:nvCxnSpPr>
          <p:spPr>
            <a:xfrm>
              <a:off x="1837471" y="5913276"/>
              <a:ext cx="610293" cy="18002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箭头连接符 52"/>
            <p:cNvCxnSpPr/>
            <p:nvPr/>
          </p:nvCxnSpPr>
          <p:spPr>
            <a:xfrm>
              <a:off x="4139952" y="6117326"/>
              <a:ext cx="610293" cy="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圆角矩形 54"/>
            <p:cNvSpPr/>
            <p:nvPr/>
          </p:nvSpPr>
          <p:spPr>
            <a:xfrm>
              <a:off x="4768309" y="5793290"/>
              <a:ext cx="1692188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诊疗当日复测体温</a:t>
              </a:r>
              <a:endParaRPr lang="zh-CN" altLang="en-US" sz="2000" b="1" dirty="0"/>
            </a:p>
          </p:txBody>
        </p:sp>
        <p:cxnSp>
          <p:nvCxnSpPr>
            <p:cNvPr id="56" name="直接箭头连接符 55"/>
            <p:cNvCxnSpPr/>
            <p:nvPr/>
          </p:nvCxnSpPr>
          <p:spPr>
            <a:xfrm>
              <a:off x="6460497" y="6117326"/>
              <a:ext cx="610293" cy="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圆角矩形 56"/>
            <p:cNvSpPr/>
            <p:nvPr/>
          </p:nvSpPr>
          <p:spPr>
            <a:xfrm>
              <a:off x="7070235" y="5793290"/>
              <a:ext cx="1833117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体温＞</a:t>
              </a:r>
              <a:r>
                <a:rPr lang="en-US" altLang="zh-CN" sz="2000" b="1" dirty="0" smtClean="0"/>
                <a:t>37.3</a:t>
              </a:r>
              <a:r>
                <a:rPr lang="zh-CN" altLang="en-US" sz="2000" b="1" dirty="0" smtClean="0"/>
                <a:t>℃，再评估</a:t>
              </a:r>
              <a:endParaRPr lang="zh-CN" altLang="en-US" sz="2000" b="1" dirty="0"/>
            </a:p>
          </p:txBody>
        </p:sp>
        <p:cxnSp>
          <p:nvCxnSpPr>
            <p:cNvPr id="58" name="直接箭头连接符 57"/>
            <p:cNvCxnSpPr/>
            <p:nvPr/>
          </p:nvCxnSpPr>
          <p:spPr>
            <a:xfrm flipV="1">
              <a:off x="5562454" y="5301208"/>
              <a:ext cx="0" cy="504056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圆角矩形 60"/>
            <p:cNvSpPr/>
            <p:nvPr/>
          </p:nvSpPr>
          <p:spPr>
            <a:xfrm>
              <a:off x="4645895" y="4655901"/>
              <a:ext cx="1833117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体温≤</a:t>
              </a:r>
              <a:r>
                <a:rPr lang="en-US" altLang="zh-CN" sz="2000" b="1" dirty="0" smtClean="0"/>
                <a:t>37.3</a:t>
              </a:r>
              <a:r>
                <a:rPr lang="zh-CN" altLang="en-US" sz="2000" b="1" dirty="0" smtClean="0"/>
                <a:t>℃，内镜诊疗</a:t>
              </a:r>
              <a:endParaRPr lang="zh-CN" altLang="en-US" sz="2000" b="1" dirty="0"/>
            </a:p>
          </p:txBody>
        </p:sp>
        <p:cxnSp>
          <p:nvCxnSpPr>
            <p:cNvPr id="62" name="直接箭头连接符 61"/>
            <p:cNvCxnSpPr/>
            <p:nvPr/>
          </p:nvCxnSpPr>
          <p:spPr>
            <a:xfrm>
              <a:off x="6459942" y="4979937"/>
              <a:ext cx="610293" cy="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圆角矩形 62"/>
            <p:cNvSpPr/>
            <p:nvPr/>
          </p:nvSpPr>
          <p:spPr>
            <a:xfrm>
              <a:off x="7070234" y="4653136"/>
              <a:ext cx="1833117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/>
                <a:t>操作间及内镜设备清洗消毒</a:t>
              </a:r>
              <a:endParaRPr lang="zh-CN" alt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369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498</Words>
  <Application>Microsoft Office PowerPoint</Application>
  <PresentationFormat>全屏显示(4:3)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陕西省COVID-19疫情期间的消化内镜诊疗工作指导建议</vt:lpstr>
      <vt:lpstr>一、我省疫情现状 二、特殊时期消化内镜诊疗总体原则 三、具体防控举措 四、消化内镜诊疗工作流程 五、相关人员防护 六、内镜及操作间清洗消毒</vt:lpstr>
      <vt:lpstr>截至2020年3月5日8时，陕西已连续14天无新增新冠肺炎确诊病例，累计报告新冠肺炎确诊病例245例（222例治愈出院，1例死亡）。全省现有疑似病例0例。 全省疫情中风险地区共7个，分别是西安市碑林区、灞桥区、雁塔区、高新区，汉中市洋县，安康市汉滨区和旬阳县。其余区县均为低风险地区。</vt:lpstr>
      <vt:lpstr>低风险地区患者填报筛查表，若有异常，应完善胸部CT检查进行排除，之后可开展包括急诊内镜在内的相关诊疗工作，具体工作量可逐步增加，但以减少人员集中和聚集为原则； 疫情评估为中风险的地区，建议以急诊内镜工作为主，逐步开展普通内镜诊疗，每日内镜诊疗工作量不应超过疫前水平的四分之一（严格执行术前新冠筛查及分时预约制度，同时限制陪护人员数量）。</vt:lpstr>
      <vt:lpstr>中风险地区拟行急诊内镜及普通内镜诊疗的患者，除填报筛查表外，建议完善血常规和胸部CT检查（3天之内为佳），若患者有发热咳嗽等症状，或胸部CT有疑似病变，应进一步完善新冠病毒核酸检测，必要时请相关科室会诊。 我省目前尚无对确诊新冠肺炎患者实施急诊胃镜的报道，结合当前疫情，暂不做特殊推荐。</vt:lpstr>
      <vt:lpstr>PowerPoint 演示文稿</vt:lpstr>
      <vt:lpstr>PowerPoint 演示文稿</vt:lpstr>
      <vt:lpstr>充分利用网络医疗平台，通过线上诊疗解决部分普通患者就诊需求，同时做好宣教工作。 加强与本医疗机构内其他兄弟科室的沟通、协调工作，对于院内其他科室需要进行急诊内镜诊疗的患者，原则上亦应完善新冠筛查工作。 内镜中心（或内镜室）应设立专门的急诊内镜操作间，每一例操作后，均需要对操作间进行清洗消毒。 内镜中心（或内镜室）应有相关应急预案。</vt:lpstr>
      <vt:lpstr>PowerPoint 演示文稿</vt:lpstr>
      <vt:lpstr>医护人员：落实测体温等健康登记制度，严格按照“七步洗手法”正确洗手，强调戴手套不能替代洗手。不同诊疗区域内医护人员防护要求如下</vt:lpstr>
      <vt:lpstr>病患及其陪护人员：严格控制陪护人员数量，患者及陪护人员均应佩戴口罩；严格控制单位时间内候诊区域内人员数量，保持候诊区内人员间距在1.5米以上。 内镜清洗消毒人员：部分内镜中心的内镜清洗消毒任务并非护士承担，需重点加强对此部分人员的防护培训及职业保护，建议疫情期间应由内镜洗消经验丰富的护士承担该项工作。</vt:lpstr>
      <vt:lpstr>诊疗区域：        内镜主机、操作台、监护仪、电外科工作站等应以75%医用酒精、消毒湿巾及含氯消毒剂擦拭消毒（氯剂消毒需在30分钟后以清水擦拭）。        地面：含氯消毒剂、二氧化氯等消毒，作用30分钟后擦拭干净。        室内空气：动态空气消毒设备、3%过氧化氢、5000 mg/L过氧乙酸或500 mg/L二氧化氯、紫外线消毒等。</vt:lpstr>
      <vt:lpstr>内镜及可复用附件：        参照《软式内镜清洗消毒技术规范》严格进行内镜清洗消毒。不建议床旁预处理。按照先消毒、后清洗、再灭菌的程序进行。       将内镜及可复用附件浸泡在0.2~0.35%过氧乙酸或有效氯浓度60±10mg/L 酸化水中消毒5 分钟，建议使用注射器将各管道内充满消毒剂，确保内镜各个管道充分浸泡。再按规范进行清洗及灭菌。        优先选择过氧乙酸和含氯制剂的灭菌剂。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gang zhao</dc:creator>
  <cp:lastModifiedBy>赵</cp:lastModifiedBy>
  <cp:revision>86</cp:revision>
  <dcterms:created xsi:type="dcterms:W3CDTF">2020-02-26T09:29:55Z</dcterms:created>
  <dcterms:modified xsi:type="dcterms:W3CDTF">2020-03-05T11:15:20Z</dcterms:modified>
</cp:coreProperties>
</file>